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2" r:id="rId2"/>
    <p:sldMasterId id="2147483679" r:id="rId3"/>
  </p:sldMasterIdLst>
  <p:notesMasterIdLst>
    <p:notesMasterId r:id="rId30"/>
  </p:notesMasterIdLst>
  <p:handoutMasterIdLst>
    <p:handoutMasterId r:id="rId31"/>
  </p:handoutMasterIdLst>
  <p:sldIdLst>
    <p:sldId id="256" r:id="rId4"/>
    <p:sldId id="257" r:id="rId5"/>
    <p:sldId id="260" r:id="rId6"/>
    <p:sldId id="265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61" r:id="rId15"/>
    <p:sldId id="271" r:id="rId16"/>
    <p:sldId id="296" r:id="rId17"/>
    <p:sldId id="297" r:id="rId18"/>
    <p:sldId id="275" r:id="rId19"/>
    <p:sldId id="298" r:id="rId20"/>
    <p:sldId id="299" r:id="rId21"/>
    <p:sldId id="300" r:id="rId22"/>
    <p:sldId id="301" r:id="rId23"/>
    <p:sldId id="262" r:id="rId24"/>
    <p:sldId id="278" r:id="rId25"/>
    <p:sldId id="263" r:id="rId26"/>
    <p:sldId id="281" r:id="rId27"/>
    <p:sldId id="302" r:id="rId28"/>
    <p:sldId id="288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>
          <p15:clr>
            <a:srgbClr val="A4A3A4"/>
          </p15:clr>
        </p15:guide>
        <p15:guide id="2" pos="38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3E0"/>
    <a:srgbClr val="39B4D7"/>
    <a:srgbClr val="EC8426"/>
    <a:srgbClr val="16ABD4"/>
    <a:srgbClr val="F4C42B"/>
    <a:srgbClr val="EE9A26"/>
    <a:srgbClr val="1E4A80"/>
    <a:srgbClr val="E76925"/>
    <a:srgbClr val="0D7FB8"/>
    <a:srgbClr val="1A5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" y="76"/>
      </p:cViewPr>
      <p:guideLst>
        <p:guide orient="horz" pos="2168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2024/4/19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20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429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62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057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915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256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758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1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935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378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62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644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12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4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47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1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1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50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10" Type="http://schemas.openxmlformats.org/officeDocument/2006/relationships/hyperlink" Target="http://www.1ppt.com/xiazai/" TargetMode="External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73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55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1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5EF7952F-982D-DA0C-FC53-B7EA17128044}"/>
              </a:ext>
            </a:extLst>
          </p:cNvPr>
          <p:cNvSpPr txBox="1"/>
          <p:nvPr userDrawn="1"/>
        </p:nvSpPr>
        <p:spPr>
          <a:xfrm>
            <a:off x="2013717" y="628634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10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10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309442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2024/4/19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8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9370"/>
            <a:ext cx="12332335" cy="69367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微软雅黑" panose="020B050302020402020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1pPr>
      <a:lvl2pPr marL="990600" indent="-3810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2pPr>
      <a:lvl3pPr marL="1524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3pPr>
      <a:lvl4pPr marL="2133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4pPr>
      <a:lvl5pPr marL="27432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19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microsoft.com/office/2007/relationships/hdphoto" Target="../media/hdphoto1.wdp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6.png"/><Relationship Id="rId4" Type="http://schemas.openxmlformats.org/officeDocument/2006/relationships/tags" Target="../tags/tag76.xml"/><Relationship Id="rId9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microsoft.com/office/2007/relationships/hdphoto" Target="../media/hdphoto1.wdp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microsoft.com/office/2007/relationships/hdphoto" Target="../media/hdphoto1.wdp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2303_79472532/article/details/137010126?utm_source=miniapp_weixi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xk0/-UML-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microsoft.com/office/2007/relationships/hdphoto" Target="../media/hdphoto1.wdp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B4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_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" y="0"/>
            <a:ext cx="12188691" cy="6876376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108960" y="287020"/>
            <a:ext cx="6302375" cy="6303010"/>
            <a:chOff x="4896" y="452"/>
            <a:chExt cx="9925" cy="9926"/>
          </a:xfrm>
        </p:grpSpPr>
        <p:grpSp>
          <p:nvGrpSpPr>
            <p:cNvPr id="10" name="组合 9"/>
            <p:cNvGrpSpPr/>
            <p:nvPr/>
          </p:nvGrpSpPr>
          <p:grpSpPr>
            <a:xfrm>
              <a:off x="4896" y="452"/>
              <a:ext cx="9925" cy="9926"/>
              <a:chOff x="4710" y="250"/>
              <a:chExt cx="10298" cy="1029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095" y="850"/>
                <a:ext cx="1582" cy="1582"/>
              </a:xfrm>
              <a:prstGeom prst="ellipse">
                <a:avLst/>
              </a:prstGeom>
              <a:solidFill>
                <a:srgbClr val="F4C4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417" y="9369"/>
                <a:ext cx="1180" cy="1180"/>
              </a:xfrm>
              <a:prstGeom prst="ellipse">
                <a:avLst/>
              </a:prstGeom>
              <a:solidFill>
                <a:srgbClr val="EE9A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710" y="250"/>
                <a:ext cx="10299" cy="10299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2981" y="8679"/>
                <a:ext cx="949" cy="949"/>
              </a:xfrm>
              <a:prstGeom prst="ellipse">
                <a:avLst/>
              </a:prstGeom>
              <a:solidFill>
                <a:srgbClr val="F4C4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1" name="TextBox 5"/>
            <p:cNvSpPr txBox="1"/>
            <p:nvPr/>
          </p:nvSpPr>
          <p:spPr>
            <a:xfrm>
              <a:off x="5507" y="3223"/>
              <a:ext cx="8866" cy="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40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39B4D7"/>
                      </a:gs>
                      <a:gs pos="83000">
                        <a:srgbClr val="1E4A8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需求工程第</a:t>
              </a:r>
              <a:r>
                <a:rPr lang="en-US" altLang="zh-CN" sz="40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39B4D7"/>
                      </a:gs>
                      <a:gs pos="83000">
                        <a:srgbClr val="1E4A8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4</a:t>
              </a:r>
              <a:r>
                <a:rPr lang="zh-CN" altLang="en-US" sz="40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39B4D7"/>
                      </a:gs>
                      <a:gs pos="83000">
                        <a:srgbClr val="1E4A8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组汇报展示</a:t>
              </a:r>
              <a:endPara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39B4D7"/>
                    </a:gs>
                    <a:gs pos="83000">
                      <a:srgbClr val="1E4A8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935" y="4789"/>
              <a:ext cx="9886" cy="36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spcBef>
                  <a:spcPct val="0"/>
                </a:spcBef>
              </a:pPr>
              <a:r>
                <a:rPr lang="zh-CN" altLang="en-US" sz="7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旅游景区智慧分析系统</a:t>
              </a:r>
              <a:endPara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044" y="8093"/>
              <a:ext cx="739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>
            <a:off x="2009775" y="-769620"/>
            <a:ext cx="8400415" cy="840041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4799586" y="460087"/>
            <a:ext cx="2592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数据字典（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694F468-11BE-1BA7-AE32-8A976F7B0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00268"/>
              </p:ext>
            </p:extLst>
          </p:nvPr>
        </p:nvGraphicFramePr>
        <p:xfrm>
          <a:off x="354280" y="1721922"/>
          <a:ext cx="11568544" cy="381197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27638">
                  <a:extLst>
                    <a:ext uri="{9D8B030D-6E8A-4147-A177-3AD203B41FA5}">
                      <a16:colId xmlns:a16="http://schemas.microsoft.com/office/drawing/2014/main" val="1995236360"/>
                    </a:ext>
                  </a:extLst>
                </a:gridCol>
                <a:gridCol w="1927638">
                  <a:extLst>
                    <a:ext uri="{9D8B030D-6E8A-4147-A177-3AD203B41FA5}">
                      <a16:colId xmlns:a16="http://schemas.microsoft.com/office/drawing/2014/main" val="3290202436"/>
                    </a:ext>
                  </a:extLst>
                </a:gridCol>
                <a:gridCol w="1927638">
                  <a:extLst>
                    <a:ext uri="{9D8B030D-6E8A-4147-A177-3AD203B41FA5}">
                      <a16:colId xmlns:a16="http://schemas.microsoft.com/office/drawing/2014/main" val="1860757357"/>
                    </a:ext>
                  </a:extLst>
                </a:gridCol>
                <a:gridCol w="1612420">
                  <a:extLst>
                    <a:ext uri="{9D8B030D-6E8A-4147-A177-3AD203B41FA5}">
                      <a16:colId xmlns:a16="http://schemas.microsoft.com/office/drawing/2014/main" val="3330579063"/>
                    </a:ext>
                  </a:extLst>
                </a:gridCol>
                <a:gridCol w="2244214">
                  <a:extLst>
                    <a:ext uri="{9D8B030D-6E8A-4147-A177-3AD203B41FA5}">
                      <a16:colId xmlns:a16="http://schemas.microsoft.com/office/drawing/2014/main" val="3531530637"/>
                    </a:ext>
                  </a:extLst>
                </a:gridCol>
                <a:gridCol w="1928996">
                  <a:extLst>
                    <a:ext uri="{9D8B030D-6E8A-4147-A177-3AD203B41FA5}">
                      <a16:colId xmlns:a16="http://schemas.microsoft.com/office/drawing/2014/main" val="2748240163"/>
                    </a:ext>
                  </a:extLst>
                </a:gridCol>
              </a:tblGrid>
              <a:tr h="69308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数据流名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预约信息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游客活动信息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任务分配信息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景区运行数据信息</a:t>
                      </a:r>
                    </a:p>
                    <a:p>
                      <a:pPr algn="ctr"/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个性化导览推荐</a:t>
                      </a:r>
                    </a:p>
                    <a:p>
                      <a:pPr algn="ctr"/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2528957"/>
                  </a:ext>
                </a:extLst>
              </a:tr>
              <a:tr h="69308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别名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预约记录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游客喜好的景点活动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任务分配表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————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最优路线或景点推荐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103630"/>
                  </a:ext>
                </a:extLst>
              </a:tr>
              <a:tr h="10396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</a:rPr>
                        <a:t>数据流来源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景区购票各种服务都需要预约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分析游客预约的各景点参观及活动项目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游客预约服务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日常景区收支及游客流量热度等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数据分析师得到的景区流量分析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2296477"/>
                  </a:ext>
                </a:extLst>
              </a:tr>
              <a:tr h="69308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数据流去向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更新预约记录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借助信息进行热度分析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分配给景区相应工作人员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给数据分析师进行合理规划出个性导览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为游客制定合理化线路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3214098"/>
                  </a:ext>
                </a:extLst>
              </a:tr>
              <a:tr h="69308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使用的地点和方法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游客在智慧系统预约后产生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游客预约完项目产生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协助完成游客服务订单处理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该数据信息服务于管理者和游客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游客可在游玩时使用导览推荐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7967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47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4799586" y="460087"/>
            <a:ext cx="2592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数据字典（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725185A-FC98-F5D8-5DD2-03C4930E9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191897"/>
              </p:ext>
            </p:extLst>
          </p:nvPr>
        </p:nvGraphicFramePr>
        <p:xfrm>
          <a:off x="60642" y="1818112"/>
          <a:ext cx="5758267" cy="331016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4129">
                  <a:extLst>
                    <a:ext uri="{9D8B030D-6E8A-4147-A177-3AD203B41FA5}">
                      <a16:colId xmlns:a16="http://schemas.microsoft.com/office/drawing/2014/main" val="1648312343"/>
                    </a:ext>
                  </a:extLst>
                </a:gridCol>
                <a:gridCol w="1255925">
                  <a:extLst>
                    <a:ext uri="{9D8B030D-6E8A-4147-A177-3AD203B41FA5}">
                      <a16:colId xmlns:a16="http://schemas.microsoft.com/office/drawing/2014/main" val="2040886418"/>
                    </a:ext>
                  </a:extLst>
                </a:gridCol>
                <a:gridCol w="1626920">
                  <a:extLst>
                    <a:ext uri="{9D8B030D-6E8A-4147-A177-3AD203B41FA5}">
                      <a16:colId xmlns:a16="http://schemas.microsoft.com/office/drawing/2014/main" val="2866324032"/>
                    </a:ext>
                  </a:extLst>
                </a:gridCol>
                <a:gridCol w="1591293">
                  <a:extLst>
                    <a:ext uri="{9D8B030D-6E8A-4147-A177-3AD203B41FA5}">
                      <a16:colId xmlns:a16="http://schemas.microsoft.com/office/drawing/2014/main" val="3962806801"/>
                    </a:ext>
                  </a:extLst>
                </a:gridCol>
              </a:tblGrid>
              <a:tr h="460254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数据存储名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预约名录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收入信息记录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热度信息记录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925769"/>
                  </a:ext>
                </a:extLst>
              </a:tr>
              <a:tr h="92050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说明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存储游客预约信息及服务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存储景区日常收入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存储景区热度数据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0784196"/>
                  </a:ext>
                </a:extLst>
              </a:tr>
              <a:tr h="92050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数据来源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游客在系统预约成功后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游客预约游玩费用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游客预约去向及预约活动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5627605"/>
                  </a:ext>
                </a:extLst>
              </a:tr>
              <a:tr h="460254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流出数据流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预约信息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景区收入信息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景区热度信息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810280"/>
                  </a:ext>
                </a:extLst>
              </a:tr>
              <a:tr h="460254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数据量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每天</a:t>
                      </a:r>
                      <a:r>
                        <a:rPr lang="en-US" sz="1800" kern="100">
                          <a:effectLst/>
                        </a:rPr>
                        <a:t>x</a:t>
                      </a:r>
                      <a:r>
                        <a:rPr lang="zh-CN" sz="1800" kern="100">
                          <a:effectLst/>
                        </a:rPr>
                        <a:t>次更新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————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————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642691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419B681-4CC2-8B9A-6396-5941B4E85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389370"/>
              </p:ext>
            </p:extLst>
          </p:nvPr>
        </p:nvGraphicFramePr>
        <p:xfrm>
          <a:off x="5873062" y="1800596"/>
          <a:ext cx="6204143" cy="32217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12433">
                  <a:extLst>
                    <a:ext uri="{9D8B030D-6E8A-4147-A177-3AD203B41FA5}">
                      <a16:colId xmlns:a16="http://schemas.microsoft.com/office/drawing/2014/main" val="1037493585"/>
                    </a:ext>
                  </a:extLst>
                </a:gridCol>
                <a:gridCol w="1073466">
                  <a:extLst>
                    <a:ext uri="{9D8B030D-6E8A-4147-A177-3AD203B41FA5}">
                      <a16:colId xmlns:a16="http://schemas.microsoft.com/office/drawing/2014/main" val="302076911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625821132"/>
                    </a:ext>
                  </a:extLst>
                </a:gridCol>
                <a:gridCol w="1282535">
                  <a:extLst>
                    <a:ext uri="{9D8B030D-6E8A-4147-A177-3AD203B41FA5}">
                      <a16:colId xmlns:a16="http://schemas.microsoft.com/office/drawing/2014/main" val="1523435551"/>
                    </a:ext>
                  </a:extLst>
                </a:gridCol>
                <a:gridCol w="856291">
                  <a:extLst>
                    <a:ext uri="{9D8B030D-6E8A-4147-A177-3AD203B41FA5}">
                      <a16:colId xmlns:a16="http://schemas.microsoft.com/office/drawing/2014/main" val="67826038"/>
                    </a:ext>
                  </a:extLst>
                </a:gridCol>
              </a:tblGrid>
              <a:tr h="644355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数据结构名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游客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景区服务人员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数据分析师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管理者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1937982"/>
                  </a:ext>
                </a:extLst>
              </a:tr>
              <a:tr h="1610888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说明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是该系统的主要受众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是景区工作服务人员，维持景区日常运行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处理景区日常运营数据，做好分析整理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制定景区政策，管理景区数据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7552760"/>
                  </a:ext>
                </a:extLst>
              </a:tr>
              <a:tr h="96653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组成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姓名，手机号，身份证号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工号，工资，工龄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————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————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184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66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图文框 2"/>
          <p:cNvSpPr/>
          <p:nvPr/>
        </p:nvSpPr>
        <p:spPr>
          <a:xfrm>
            <a:off x="2468245" y="1689100"/>
            <a:ext cx="8191500" cy="3736975"/>
          </a:xfrm>
          <a:prstGeom prst="frame">
            <a:avLst>
              <a:gd name="adj1" fmla="val 13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PA-文本框 8"/>
          <p:cNvSpPr txBox="1"/>
          <p:nvPr>
            <p:custDataLst>
              <p:tags r:id="rId1"/>
            </p:custDataLst>
          </p:nvPr>
        </p:nvSpPr>
        <p:spPr>
          <a:xfrm>
            <a:off x="4834413" y="3468268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面向对象分析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834413" y="4618468"/>
            <a:ext cx="2635166" cy="272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object-oriented analysis</a:t>
            </a:r>
          </a:p>
        </p:txBody>
      </p:sp>
      <p:sp>
        <p:nvSpPr>
          <p:cNvPr id="6" name="PA-文本框 8"/>
          <p:cNvSpPr txBox="1"/>
          <p:nvPr>
            <p:custDataLst>
              <p:tags r:id="rId2"/>
            </p:custDataLst>
          </p:nvPr>
        </p:nvSpPr>
        <p:spPr>
          <a:xfrm>
            <a:off x="4796313" y="2533064"/>
            <a:ext cx="21857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rgbClr val="39B4D7"/>
                </a:solidFill>
                <a:cs typeface="+mn-ea"/>
                <a:sym typeface="+mn-lt"/>
              </a:rPr>
              <a:t>PART 02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35220" y="333372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5060" y="2105660"/>
            <a:ext cx="2854960" cy="2854960"/>
          </a:xfrm>
          <a:custGeom>
            <a:avLst/>
            <a:gdLst>
              <a:gd name="connsiteX0" fmla="*/ 1163216 w 2326432"/>
              <a:gd name="connsiteY0" fmla="*/ 0 h 2326432"/>
              <a:gd name="connsiteX1" fmla="*/ 2326432 w 2326432"/>
              <a:gd name="connsiteY1" fmla="*/ 1163216 h 2326432"/>
              <a:gd name="connsiteX2" fmla="*/ 1163216 w 2326432"/>
              <a:gd name="connsiteY2" fmla="*/ 2326432 h 2326432"/>
              <a:gd name="connsiteX3" fmla="*/ 0 w 2326432"/>
              <a:gd name="connsiteY3" fmla="*/ 1163216 h 2326432"/>
              <a:gd name="connsiteX4" fmla="*/ 1163216 w 2326432"/>
              <a:gd name="connsiteY4" fmla="*/ 0 h 232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432" h="2326432">
                <a:moveTo>
                  <a:pt x="1163216" y="0"/>
                </a:moveTo>
                <a:cubicBezTo>
                  <a:pt x="1805642" y="0"/>
                  <a:pt x="2326432" y="520790"/>
                  <a:pt x="2326432" y="1163216"/>
                </a:cubicBezTo>
                <a:cubicBezTo>
                  <a:pt x="2326432" y="1805642"/>
                  <a:pt x="1805642" y="2326432"/>
                  <a:pt x="1163216" y="2326432"/>
                </a:cubicBezTo>
                <a:cubicBezTo>
                  <a:pt x="520790" y="2326432"/>
                  <a:pt x="0" y="1805642"/>
                  <a:pt x="0" y="1163216"/>
                </a:cubicBezTo>
                <a:cubicBezTo>
                  <a:pt x="0" y="520790"/>
                  <a:pt x="520790" y="0"/>
                  <a:pt x="1163216" y="0"/>
                </a:cubicBezTo>
                <a:close/>
              </a:path>
            </a:pathLst>
          </a:cu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763F4E-CC93-87B6-534D-EF2F34502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42029"/>
            <a:ext cx="3942609" cy="73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86">
            <a:extLst>
              <a:ext uri="{FF2B5EF4-FFF2-40B4-BE49-F238E27FC236}">
                <a16:creationId xmlns:a16="http://schemas.microsoft.com/office/drawing/2014/main" id="{FCF44C52-1EDE-F3C1-BD6B-2D39796E8B83}"/>
              </a:ext>
            </a:extLst>
          </p:cNvPr>
          <p:cNvSpPr txBox="1"/>
          <p:nvPr/>
        </p:nvSpPr>
        <p:spPr>
          <a:xfrm>
            <a:off x="3127167" y="334813"/>
            <a:ext cx="5937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用例图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(1)——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景区工作人员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23D576-AC6C-6700-A3D0-658D8B211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09" y="1073979"/>
            <a:ext cx="10358581" cy="4710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86">
            <a:extLst>
              <a:ext uri="{FF2B5EF4-FFF2-40B4-BE49-F238E27FC236}">
                <a16:creationId xmlns:a16="http://schemas.microsoft.com/office/drawing/2014/main" id="{FCF44C52-1EDE-F3C1-BD6B-2D39796E8B83}"/>
              </a:ext>
            </a:extLst>
          </p:cNvPr>
          <p:cNvSpPr txBox="1"/>
          <p:nvPr/>
        </p:nvSpPr>
        <p:spPr>
          <a:xfrm>
            <a:off x="3645723" y="334813"/>
            <a:ext cx="4900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用例图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(2)——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数据分析师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6C516-DCA2-0ED8-913F-E177A6634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86" y="1190541"/>
            <a:ext cx="7728827" cy="51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7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86">
            <a:extLst>
              <a:ext uri="{FF2B5EF4-FFF2-40B4-BE49-F238E27FC236}">
                <a16:creationId xmlns:a16="http://schemas.microsoft.com/office/drawing/2014/main" id="{FCF44C52-1EDE-F3C1-BD6B-2D39796E8B83}"/>
              </a:ext>
            </a:extLst>
          </p:cNvPr>
          <p:cNvSpPr txBox="1"/>
          <p:nvPr/>
        </p:nvSpPr>
        <p:spPr>
          <a:xfrm>
            <a:off x="4231573" y="397450"/>
            <a:ext cx="3728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用例图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(3)——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游客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11E535-12EA-3BC6-B437-BB88FBB4A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73" y="1097078"/>
            <a:ext cx="9388654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0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TextBox 65"/>
          <p:cNvSpPr txBox="1"/>
          <p:nvPr/>
        </p:nvSpPr>
        <p:spPr bwMode="auto">
          <a:xfrm>
            <a:off x="5484420" y="627968"/>
            <a:ext cx="1223159" cy="640939"/>
          </a:xfrm>
          <a:prstGeom prst="rect">
            <a:avLst/>
          </a:prstGeom>
          <a:noFill/>
        </p:spPr>
        <p:txBody>
          <a:bodyPr wrap="none" lIns="288000" tIns="46800" rIns="90000" bIns="46800"/>
          <a:lstStyle/>
          <a:p>
            <a:pPr algn="l" latinLnBrk="0"/>
            <a:r>
              <a:rPr lang="zh-CN" altLang="en-US" sz="2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类图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F342E2-2F85-1D79-D860-F497D7183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2" y="1496291"/>
            <a:ext cx="10625554" cy="5004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TextBox 65"/>
          <p:cNvSpPr txBox="1"/>
          <p:nvPr/>
        </p:nvSpPr>
        <p:spPr bwMode="auto">
          <a:xfrm>
            <a:off x="4957453" y="607451"/>
            <a:ext cx="2277094" cy="640939"/>
          </a:xfrm>
          <a:prstGeom prst="rect">
            <a:avLst/>
          </a:prstGeom>
          <a:noFill/>
        </p:spPr>
        <p:txBody>
          <a:bodyPr wrap="none" lIns="288000" tIns="46800" rIns="90000" bIns="46800"/>
          <a:lstStyle/>
          <a:p>
            <a:pPr algn="l" latinLnBrk="0"/>
            <a:r>
              <a:rPr lang="zh-CN" altLang="en-US" sz="2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游客顺序图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B347AF-6A29-FE53-7F66-9D2A7F1FC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59" y="1248390"/>
            <a:ext cx="9251482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TextBox 65"/>
          <p:cNvSpPr txBox="1"/>
          <p:nvPr/>
        </p:nvSpPr>
        <p:spPr bwMode="auto">
          <a:xfrm>
            <a:off x="4249430" y="627201"/>
            <a:ext cx="3693138" cy="640939"/>
          </a:xfrm>
          <a:prstGeom prst="rect">
            <a:avLst/>
          </a:prstGeom>
          <a:noFill/>
        </p:spPr>
        <p:txBody>
          <a:bodyPr wrap="none" lIns="288000" tIns="46800" rIns="90000" bIns="46800"/>
          <a:lstStyle/>
          <a:p>
            <a:pPr algn="l" latinLnBrk="0"/>
            <a:r>
              <a:rPr lang="zh-CN" altLang="en-US" sz="2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员工工作安排活动图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9C4492-A55F-EB57-3B4F-07D93B57B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89" y="1395022"/>
            <a:ext cx="5838621" cy="48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5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TextBox 65"/>
          <p:cNvSpPr txBox="1"/>
          <p:nvPr/>
        </p:nvSpPr>
        <p:spPr bwMode="auto">
          <a:xfrm>
            <a:off x="4572312" y="627201"/>
            <a:ext cx="3047374" cy="640939"/>
          </a:xfrm>
          <a:prstGeom prst="rect">
            <a:avLst/>
          </a:prstGeom>
          <a:noFill/>
        </p:spPr>
        <p:txBody>
          <a:bodyPr wrap="none" lIns="288000" tIns="46800" rIns="90000" bIns="46800"/>
          <a:lstStyle/>
          <a:p>
            <a:pPr algn="l" latinLnBrk="0"/>
            <a:r>
              <a:rPr lang="zh-CN" altLang="en-US" sz="2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用户登陆状态图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DD191-D959-48D7-24BE-0B65C8EE6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37" y="1537541"/>
            <a:ext cx="9045724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83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4796D1FA-2BC7-7DD8-50E3-5093126E9B8C}"/>
              </a:ext>
            </a:extLst>
          </p:cNvPr>
          <p:cNvSpPr txBox="1"/>
          <p:nvPr/>
        </p:nvSpPr>
        <p:spPr>
          <a:xfrm>
            <a:off x="346449" y="6077296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http://www.1ppt.com/xiazai/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74495" y="2087880"/>
            <a:ext cx="3152775" cy="3118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48307" y="4962399"/>
            <a:ext cx="463240" cy="463240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393545" y="1087654"/>
            <a:ext cx="1193645" cy="1193645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147610" y="1684476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379230" y="192305"/>
            <a:ext cx="1184120" cy="1184120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53403" y="2910654"/>
            <a:ext cx="2194896" cy="1385943"/>
            <a:chOff x="3768389" y="2802884"/>
            <a:chExt cx="2194896" cy="1385943"/>
          </a:xfrm>
        </p:grpSpPr>
        <p:sp>
          <p:nvSpPr>
            <p:cNvPr id="10" name="PA-文本框 8"/>
            <p:cNvSpPr txBox="1"/>
            <p:nvPr>
              <p:custDataLst>
                <p:tags r:id="rId5"/>
              </p:custDataLst>
            </p:nvPr>
          </p:nvSpPr>
          <p:spPr>
            <a:xfrm>
              <a:off x="4066579" y="2802884"/>
              <a:ext cx="15985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800" b="1" dirty="0"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22" name="PA-文本框 8"/>
            <p:cNvSpPr txBox="1"/>
            <p:nvPr>
              <p:custDataLst>
                <p:tags r:id="rId6"/>
              </p:custDataLst>
            </p:nvPr>
          </p:nvSpPr>
          <p:spPr>
            <a:xfrm>
              <a:off x="3768389" y="3665607"/>
              <a:ext cx="2194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cs typeface="+mn-ea"/>
                  <a:sym typeface="+mn-lt"/>
                </a:rPr>
                <a:t>CONTENTS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25195" y="1542034"/>
            <a:ext cx="2069797" cy="698434"/>
            <a:chOff x="6672945" y="1740789"/>
            <a:chExt cx="2069797" cy="698434"/>
          </a:xfrm>
        </p:grpSpPr>
        <p:sp>
          <p:nvSpPr>
            <p:cNvPr id="24" name="PA-文本框 8"/>
            <p:cNvSpPr txBox="1"/>
            <p:nvPr>
              <p:custDataLst>
                <p:tags r:id="rId4"/>
              </p:custDataLst>
            </p:nvPr>
          </p:nvSpPr>
          <p:spPr>
            <a:xfrm>
              <a:off x="6672945" y="1740789"/>
              <a:ext cx="20697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l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结构化分析</a:t>
              </a: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7022195" y="2130228"/>
              <a:ext cx="1720547" cy="308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3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structured analysis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625195" y="2506782"/>
            <a:ext cx="2556904" cy="691918"/>
            <a:chOff x="6672945" y="2734190"/>
            <a:chExt cx="2556904" cy="692155"/>
          </a:xfrm>
        </p:grpSpPr>
        <p:sp>
          <p:nvSpPr>
            <p:cNvPr id="27" name="PA-文本框 8"/>
            <p:cNvSpPr txBox="1"/>
            <p:nvPr>
              <p:custDataLst>
                <p:tags r:id="rId3"/>
              </p:custDataLst>
            </p:nvPr>
          </p:nvSpPr>
          <p:spPr>
            <a:xfrm>
              <a:off x="6672945" y="2734190"/>
              <a:ext cx="2377574" cy="46182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l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面向对象分析</a:t>
              </a: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7022195" y="3114105"/>
              <a:ext cx="2207654" cy="3122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3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object-oriented analysis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625195" y="3461822"/>
            <a:ext cx="3175498" cy="692819"/>
            <a:chOff x="6672945" y="3727591"/>
            <a:chExt cx="3175498" cy="693055"/>
          </a:xfrm>
        </p:grpSpPr>
        <p:sp>
          <p:nvSpPr>
            <p:cNvPr id="29" name="PA-文本框 8"/>
            <p:cNvSpPr txBox="1"/>
            <p:nvPr>
              <p:custDataLst>
                <p:tags r:id="rId2"/>
              </p:custDataLst>
            </p:nvPr>
          </p:nvSpPr>
          <p:spPr>
            <a:xfrm>
              <a:off x="6672945" y="3727591"/>
              <a:ext cx="2377574" cy="46182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l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需求规格文档</a:t>
              </a: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7022194" y="4107505"/>
              <a:ext cx="2826249" cy="3131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30000"/>
                </a:lnSpc>
                <a:defRPr/>
              </a:pPr>
              <a:r>
                <a:rPr lang="en-US" altLang="zh-CN" sz="1200" b="0" i="0" dirty="0">
                  <a:solidFill>
                    <a:srgbClr val="000000"/>
                  </a:solidFill>
                  <a:effectLst/>
                  <a:latin typeface="PingFang SC"/>
                </a:rPr>
                <a:t>Requirement Specification Document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25195" y="4416864"/>
            <a:ext cx="1875887" cy="702343"/>
            <a:chOff x="6672945" y="4720992"/>
            <a:chExt cx="1875887" cy="702576"/>
          </a:xfrm>
        </p:grpSpPr>
        <p:sp>
          <p:nvSpPr>
            <p:cNvPr id="35" name="PA-文本框 8"/>
            <p:cNvSpPr txBox="1"/>
            <p:nvPr>
              <p:custDataLst>
                <p:tags r:id="rId1"/>
              </p:custDataLst>
            </p:nvPr>
          </p:nvSpPr>
          <p:spPr>
            <a:xfrm>
              <a:off x="6672945" y="4720992"/>
              <a:ext cx="1762021" cy="4618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l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技术博客</a:t>
              </a: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7022195" y="5110430"/>
              <a:ext cx="1526637" cy="31313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3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Technology Blog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334DCB6-6BAF-314E-9EAB-A305500230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142029"/>
            <a:ext cx="3942609" cy="73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7" grpId="0" bldLvl="0" animBg="1"/>
      <p:bldP spid="18" grpId="0" animBg="1"/>
      <p:bldP spid="1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TextBox 65"/>
          <p:cNvSpPr txBox="1"/>
          <p:nvPr/>
        </p:nvSpPr>
        <p:spPr bwMode="auto">
          <a:xfrm>
            <a:off x="4083286" y="520323"/>
            <a:ext cx="4025423" cy="640939"/>
          </a:xfrm>
          <a:prstGeom prst="rect">
            <a:avLst/>
          </a:prstGeom>
          <a:noFill/>
        </p:spPr>
        <p:txBody>
          <a:bodyPr wrap="none" lIns="288000" tIns="46800" rIns="90000" bIns="46800"/>
          <a:lstStyle/>
          <a:p>
            <a:pPr algn="l" latinLnBrk="0"/>
            <a:r>
              <a:rPr lang="zh-CN" altLang="en-US" sz="2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用户评价和反馈协作图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CCC7DB-0EE0-DAD7-112A-BF887A7A2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30" y="1388038"/>
            <a:ext cx="6339937" cy="506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9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图文框 2"/>
          <p:cNvSpPr/>
          <p:nvPr/>
        </p:nvSpPr>
        <p:spPr>
          <a:xfrm>
            <a:off x="2468245" y="1689100"/>
            <a:ext cx="8191500" cy="3736975"/>
          </a:xfrm>
          <a:prstGeom prst="frame">
            <a:avLst>
              <a:gd name="adj1" fmla="val 13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PA-文本框 8"/>
          <p:cNvSpPr txBox="1"/>
          <p:nvPr>
            <p:custDataLst>
              <p:tags r:id="rId1"/>
            </p:custDataLst>
          </p:nvPr>
        </p:nvSpPr>
        <p:spPr>
          <a:xfrm>
            <a:off x="4834413" y="3468268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需求规格文档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834413" y="4505786"/>
            <a:ext cx="3893951" cy="272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Requirement Specification Document</a:t>
            </a:r>
          </a:p>
        </p:txBody>
      </p:sp>
      <p:sp>
        <p:nvSpPr>
          <p:cNvPr id="6" name="PA-文本框 8"/>
          <p:cNvSpPr txBox="1"/>
          <p:nvPr>
            <p:custDataLst>
              <p:tags r:id="rId2"/>
            </p:custDataLst>
          </p:nvPr>
        </p:nvSpPr>
        <p:spPr>
          <a:xfrm>
            <a:off x="4796313" y="2533064"/>
            <a:ext cx="21857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rgbClr val="39B4D7"/>
                </a:solidFill>
                <a:cs typeface="+mn-ea"/>
                <a:sym typeface="+mn-lt"/>
              </a:rPr>
              <a:t>PART 03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35220" y="333372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5060" y="2105660"/>
            <a:ext cx="2854960" cy="2854960"/>
          </a:xfrm>
          <a:custGeom>
            <a:avLst/>
            <a:gdLst>
              <a:gd name="connsiteX0" fmla="*/ 1163216 w 2326432"/>
              <a:gd name="connsiteY0" fmla="*/ 0 h 2326432"/>
              <a:gd name="connsiteX1" fmla="*/ 2326432 w 2326432"/>
              <a:gd name="connsiteY1" fmla="*/ 1163216 h 2326432"/>
              <a:gd name="connsiteX2" fmla="*/ 1163216 w 2326432"/>
              <a:gd name="connsiteY2" fmla="*/ 2326432 h 2326432"/>
              <a:gd name="connsiteX3" fmla="*/ 0 w 2326432"/>
              <a:gd name="connsiteY3" fmla="*/ 1163216 h 2326432"/>
              <a:gd name="connsiteX4" fmla="*/ 1163216 w 2326432"/>
              <a:gd name="connsiteY4" fmla="*/ 0 h 232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432" h="2326432">
                <a:moveTo>
                  <a:pt x="1163216" y="0"/>
                </a:moveTo>
                <a:cubicBezTo>
                  <a:pt x="1805642" y="0"/>
                  <a:pt x="2326432" y="520790"/>
                  <a:pt x="2326432" y="1163216"/>
                </a:cubicBezTo>
                <a:cubicBezTo>
                  <a:pt x="2326432" y="1805642"/>
                  <a:pt x="1805642" y="2326432"/>
                  <a:pt x="1163216" y="2326432"/>
                </a:cubicBezTo>
                <a:cubicBezTo>
                  <a:pt x="520790" y="2326432"/>
                  <a:pt x="0" y="1805642"/>
                  <a:pt x="0" y="1163216"/>
                </a:cubicBezTo>
                <a:cubicBezTo>
                  <a:pt x="0" y="520790"/>
                  <a:pt x="520790" y="0"/>
                  <a:pt x="1163216" y="0"/>
                </a:cubicBez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3C8CC8-4E87-DAAB-74DB-EDE522478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42029"/>
            <a:ext cx="3942609" cy="73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需求规格文档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5947542" y="4699230"/>
            <a:ext cx="4155045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chemeClr val="bg1"/>
                </a:solidFill>
                <a:cs typeface="+mn-ea"/>
                <a:sym typeface="+mn-lt"/>
              </a:rPr>
              <a:t>您的内容打在这里，或者通过通过复制您的文本。您的内容打在这里，或者通过通过复制您的文本。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862ADF-0020-8D18-F945-7C615ADF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5" y="1009402"/>
            <a:ext cx="4394241" cy="53557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8BB10B-A567-B465-FAB0-D8C6516C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09402"/>
            <a:ext cx="4775876" cy="526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图文框 2"/>
          <p:cNvSpPr/>
          <p:nvPr/>
        </p:nvSpPr>
        <p:spPr>
          <a:xfrm>
            <a:off x="2468245" y="1689100"/>
            <a:ext cx="8191500" cy="3736975"/>
          </a:xfrm>
          <a:prstGeom prst="frame">
            <a:avLst>
              <a:gd name="adj1" fmla="val 13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PA-文本框 8"/>
          <p:cNvSpPr txBox="1"/>
          <p:nvPr>
            <p:custDataLst>
              <p:tags r:id="rId1"/>
            </p:custDataLst>
          </p:nvPr>
        </p:nvSpPr>
        <p:spPr>
          <a:xfrm>
            <a:off x="4834413" y="34682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技术博客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834413" y="4505786"/>
            <a:ext cx="1603853" cy="272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Technology Blog</a:t>
            </a:r>
          </a:p>
        </p:txBody>
      </p:sp>
      <p:sp>
        <p:nvSpPr>
          <p:cNvPr id="6" name="PA-文本框 8"/>
          <p:cNvSpPr txBox="1"/>
          <p:nvPr>
            <p:custDataLst>
              <p:tags r:id="rId2"/>
            </p:custDataLst>
          </p:nvPr>
        </p:nvSpPr>
        <p:spPr>
          <a:xfrm>
            <a:off x="4796313" y="2533064"/>
            <a:ext cx="21857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rgbClr val="39B4D7"/>
                </a:solidFill>
                <a:cs typeface="+mn-ea"/>
                <a:sym typeface="+mn-lt"/>
              </a:rPr>
              <a:t>PART 04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35220" y="333372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5060" y="2105660"/>
            <a:ext cx="2854960" cy="2854960"/>
          </a:xfrm>
          <a:custGeom>
            <a:avLst/>
            <a:gdLst>
              <a:gd name="connsiteX0" fmla="*/ 1163216 w 2326432"/>
              <a:gd name="connsiteY0" fmla="*/ 0 h 2326432"/>
              <a:gd name="connsiteX1" fmla="*/ 2326432 w 2326432"/>
              <a:gd name="connsiteY1" fmla="*/ 1163216 h 2326432"/>
              <a:gd name="connsiteX2" fmla="*/ 1163216 w 2326432"/>
              <a:gd name="connsiteY2" fmla="*/ 2326432 h 2326432"/>
              <a:gd name="connsiteX3" fmla="*/ 0 w 2326432"/>
              <a:gd name="connsiteY3" fmla="*/ 1163216 h 2326432"/>
              <a:gd name="connsiteX4" fmla="*/ 1163216 w 2326432"/>
              <a:gd name="connsiteY4" fmla="*/ 0 h 232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432" h="2326432">
                <a:moveTo>
                  <a:pt x="1163216" y="0"/>
                </a:moveTo>
                <a:cubicBezTo>
                  <a:pt x="1805642" y="0"/>
                  <a:pt x="2326432" y="520790"/>
                  <a:pt x="2326432" y="1163216"/>
                </a:cubicBezTo>
                <a:cubicBezTo>
                  <a:pt x="2326432" y="1805642"/>
                  <a:pt x="1805642" y="2326432"/>
                  <a:pt x="1163216" y="2326432"/>
                </a:cubicBezTo>
                <a:cubicBezTo>
                  <a:pt x="520790" y="2326432"/>
                  <a:pt x="0" y="1805642"/>
                  <a:pt x="0" y="1163216"/>
                </a:cubicBezTo>
                <a:cubicBezTo>
                  <a:pt x="0" y="520790"/>
                  <a:pt x="520790" y="0"/>
                  <a:pt x="1163216" y="0"/>
                </a:cubicBez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9A28B5-11A0-9250-1E4C-203E77A16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42029"/>
            <a:ext cx="3942609" cy="73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技术博客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776605"/>
            <a:ext cx="12333605" cy="5594985"/>
            <a:chOff x="0" y="1223"/>
            <a:chExt cx="19423" cy="8811"/>
          </a:xfrm>
        </p:grpSpPr>
        <p:sp>
          <p:nvSpPr>
            <p:cNvPr id="7" name="Rectangle 5"/>
            <p:cNvSpPr/>
            <p:nvPr/>
          </p:nvSpPr>
          <p:spPr>
            <a:xfrm>
              <a:off x="0" y="5756"/>
              <a:ext cx="19423" cy="4278"/>
            </a:xfrm>
            <a:prstGeom prst="rect">
              <a:avLst/>
            </a:prstGeom>
            <a:gradFill>
              <a:gsLst>
                <a:gs pos="13000">
                  <a:srgbClr val="34B1F1"/>
                </a:gs>
                <a:gs pos="84000">
                  <a:srgbClr val="095EDF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7" rIns="68573" bIns="34287"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文本框 14">
              <a:hlinkClick r:id="rId3"/>
            </p:cNvPr>
            <p:cNvSpPr txBox="1"/>
            <p:nvPr/>
          </p:nvSpPr>
          <p:spPr>
            <a:xfrm>
              <a:off x="10322" y="1223"/>
              <a:ext cx="8640" cy="87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zh-CN" b="1" dirty="0">
                  <a:cs typeface="+mn-ea"/>
                  <a:sym typeface="+mn-lt"/>
                </a:rPr>
                <a:t>https://blog.csdn.net/2303_79472532/article/details/137010126?utm_source=miniapp_weixin</a:t>
              </a:r>
              <a:endParaRPr lang="zh-CN" altLang="en-US" b="1" dirty="0">
                <a:solidFill>
                  <a:schemeClr val="accent6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29"/>
            <p:cNvSpPr/>
            <p:nvPr/>
          </p:nvSpPr>
          <p:spPr>
            <a:xfrm>
              <a:off x="11340" y="3408"/>
              <a:ext cx="6206" cy="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AFF3625-E4DC-AAFF-5AB8-D48D763A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45" y="1060533"/>
            <a:ext cx="4825870" cy="49960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B285D8-98BD-FE36-4619-339B2034D5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753"/>
          <a:stretch/>
        </p:blipFill>
        <p:spPr>
          <a:xfrm>
            <a:off x="6301443" y="2910791"/>
            <a:ext cx="5739724" cy="2842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1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技术博客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1539875"/>
            <a:ext cx="12333605" cy="4831715"/>
            <a:chOff x="0" y="2425"/>
            <a:chExt cx="19423" cy="7609"/>
          </a:xfrm>
        </p:grpSpPr>
        <p:sp>
          <p:nvSpPr>
            <p:cNvPr id="7" name="Rectangle 5"/>
            <p:cNvSpPr/>
            <p:nvPr/>
          </p:nvSpPr>
          <p:spPr>
            <a:xfrm>
              <a:off x="0" y="5756"/>
              <a:ext cx="19423" cy="4278"/>
            </a:xfrm>
            <a:prstGeom prst="rect">
              <a:avLst/>
            </a:prstGeom>
            <a:gradFill>
              <a:gsLst>
                <a:gs pos="13000">
                  <a:srgbClr val="34B1F1"/>
                </a:gs>
                <a:gs pos="84000">
                  <a:srgbClr val="095EDF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7" rIns="68573" bIns="34287"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文本框 14">
              <a:hlinkClick r:id="rId3"/>
            </p:cNvPr>
            <p:cNvSpPr txBox="1"/>
            <p:nvPr/>
          </p:nvSpPr>
          <p:spPr>
            <a:xfrm>
              <a:off x="10560" y="2425"/>
              <a:ext cx="8640" cy="43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zh-CN" b="1" dirty="0">
                  <a:cs typeface="+mn-ea"/>
                  <a:sym typeface="+mn-lt"/>
                </a:rPr>
                <a:t>UML</a:t>
              </a:r>
              <a:r>
                <a:rPr lang="zh-CN" altLang="en-US" b="1" dirty="0">
                  <a:cs typeface="+mn-ea"/>
                  <a:sym typeface="+mn-lt"/>
                </a:rPr>
                <a:t>建模：</a:t>
              </a:r>
              <a:r>
                <a:rPr lang="en-US" altLang="zh-CN" b="1" dirty="0">
                  <a:cs typeface="+mn-ea"/>
                  <a:sym typeface="+mn-lt"/>
                </a:rPr>
                <a:t>https://github.com/qxk0/-UML-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16" name="Rectangle 29"/>
            <p:cNvSpPr/>
            <p:nvPr/>
          </p:nvSpPr>
          <p:spPr>
            <a:xfrm>
              <a:off x="11340" y="3408"/>
              <a:ext cx="6206" cy="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5017E89-F842-7EEB-EE2D-C09B463D0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23" y="1286674"/>
            <a:ext cx="6103044" cy="36475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5CAB32-3EE5-A3F7-D6C1-18F020624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18" y="2517856"/>
            <a:ext cx="5726514" cy="34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B4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_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" y="0"/>
            <a:ext cx="12188691" cy="6876376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001645" y="287020"/>
            <a:ext cx="6409690" cy="6303010"/>
            <a:chOff x="4727" y="452"/>
            <a:chExt cx="10094" cy="9926"/>
          </a:xfrm>
        </p:grpSpPr>
        <p:grpSp>
          <p:nvGrpSpPr>
            <p:cNvPr id="10" name="组合 9"/>
            <p:cNvGrpSpPr/>
            <p:nvPr/>
          </p:nvGrpSpPr>
          <p:grpSpPr>
            <a:xfrm>
              <a:off x="4896" y="452"/>
              <a:ext cx="9925" cy="9926"/>
              <a:chOff x="4710" y="250"/>
              <a:chExt cx="10298" cy="1029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095" y="850"/>
                <a:ext cx="1582" cy="1582"/>
              </a:xfrm>
              <a:prstGeom prst="ellipse">
                <a:avLst/>
              </a:prstGeom>
              <a:solidFill>
                <a:srgbClr val="F4C4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417" y="9369"/>
                <a:ext cx="1180" cy="1180"/>
              </a:xfrm>
              <a:prstGeom prst="ellipse">
                <a:avLst/>
              </a:prstGeom>
              <a:solidFill>
                <a:srgbClr val="EE9A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710" y="250"/>
                <a:ext cx="10299" cy="10299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2981" y="8679"/>
                <a:ext cx="949" cy="949"/>
              </a:xfrm>
              <a:prstGeom prst="ellipse">
                <a:avLst/>
              </a:prstGeom>
              <a:solidFill>
                <a:srgbClr val="F4C4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727" y="2839"/>
              <a:ext cx="9886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spcBef>
                  <a:spcPct val="0"/>
                </a:spcBef>
              </a:pPr>
              <a:r>
                <a:rPr lang="zh-CN" altLang="en-US" sz="7200" b="1" spc="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感谢您的观看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044" y="7693"/>
              <a:ext cx="739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7101" y="7977"/>
              <a:ext cx="5289" cy="5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汇报小组  日期：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2024.4.19</a:t>
              </a:r>
            </a:p>
          </p:txBody>
        </p:sp>
      </p:grpSp>
      <p:sp>
        <p:nvSpPr>
          <p:cNvPr id="23" name="椭圆 22"/>
          <p:cNvSpPr/>
          <p:nvPr/>
        </p:nvSpPr>
        <p:spPr>
          <a:xfrm>
            <a:off x="2009775" y="-769620"/>
            <a:ext cx="8400415" cy="840041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23633E0-79BB-51A7-11C7-AFE8EF2B9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39679"/>
              </p:ext>
            </p:extLst>
          </p:nvPr>
        </p:nvGraphicFramePr>
        <p:xfrm>
          <a:off x="5615758" y="3016250"/>
          <a:ext cx="41693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114">
                  <a:extLst>
                    <a:ext uri="{9D8B030D-6E8A-4147-A177-3AD203B41FA5}">
                      <a16:colId xmlns:a16="http://schemas.microsoft.com/office/drawing/2014/main" val="2457107771"/>
                    </a:ext>
                  </a:extLst>
                </a:gridCol>
                <a:gridCol w="2043273">
                  <a:extLst>
                    <a:ext uri="{9D8B030D-6E8A-4147-A177-3AD203B41FA5}">
                      <a16:colId xmlns:a16="http://schemas.microsoft.com/office/drawing/2014/main" val="822692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spc="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+mn-ea"/>
                          <a:sym typeface="+mn-lt"/>
                        </a:rPr>
                        <a:t>小组分工</a:t>
                      </a:r>
                      <a:endParaRPr lang="en-US" altLang="zh-CN" b="1" spc="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b="1" spc="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72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spc="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+mn-ea"/>
                          <a:sym typeface="+mn-lt"/>
                        </a:rPr>
                        <a:t>王子鸣 任媛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spc="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+mn-ea"/>
                          <a:sym typeface="+mn-lt"/>
                        </a:rPr>
                        <a:t>结构化分析</a:t>
                      </a:r>
                      <a:endParaRPr lang="en-US" altLang="zh-CN" b="1" spc="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04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spc="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+mn-ea"/>
                          <a:sym typeface="+mn-lt"/>
                        </a:rPr>
                        <a:t>吕言虎 曾俊铭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spc="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+mn-ea"/>
                          <a:sym typeface="+mn-lt"/>
                        </a:rPr>
                        <a:t>面向对象分析</a:t>
                      </a:r>
                      <a:endParaRPr lang="en-US" altLang="zh-CN" b="1" spc="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361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spc="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+mn-ea"/>
                          <a:sym typeface="+mn-lt"/>
                        </a:rPr>
                        <a:t>戚潇琨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spc="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+mn-ea"/>
                          <a:sym typeface="+mn-lt"/>
                        </a:rPr>
                        <a:t>文档和博客</a:t>
                      </a:r>
                      <a:endParaRPr lang="en-US" altLang="zh-CN" b="1" spc="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00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spc="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+mn-ea"/>
                          <a:sym typeface="+mn-lt"/>
                        </a:rPr>
                        <a:t>蔡宇宁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spc="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+mn-ea"/>
                          <a:sym typeface="+mn-lt"/>
                        </a:rPr>
                        <a:t>ppt</a:t>
                      </a:r>
                      <a:r>
                        <a:rPr lang="zh-CN" altLang="en-US" b="1" spc="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+mn-ea"/>
                          <a:sym typeface="+mn-lt"/>
                        </a:rPr>
                        <a:t>和展示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40119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图文框 2"/>
          <p:cNvSpPr/>
          <p:nvPr/>
        </p:nvSpPr>
        <p:spPr>
          <a:xfrm>
            <a:off x="2468245" y="1689100"/>
            <a:ext cx="8191500" cy="3736975"/>
          </a:xfrm>
          <a:prstGeom prst="frame">
            <a:avLst>
              <a:gd name="adj1" fmla="val 13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PA-文本框 8"/>
          <p:cNvSpPr txBox="1"/>
          <p:nvPr>
            <p:custDataLst>
              <p:tags r:id="rId1"/>
            </p:custDataLst>
          </p:nvPr>
        </p:nvSpPr>
        <p:spPr>
          <a:xfrm>
            <a:off x="4834413" y="34682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结构化分析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4834413" y="4505786"/>
            <a:ext cx="2147691" cy="272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structured analysis</a:t>
            </a:r>
          </a:p>
        </p:txBody>
      </p:sp>
      <p:sp>
        <p:nvSpPr>
          <p:cNvPr id="6" name="PA-文本框 8"/>
          <p:cNvSpPr txBox="1"/>
          <p:nvPr>
            <p:custDataLst>
              <p:tags r:id="rId2"/>
            </p:custDataLst>
          </p:nvPr>
        </p:nvSpPr>
        <p:spPr>
          <a:xfrm>
            <a:off x="4796313" y="2533064"/>
            <a:ext cx="21857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rgbClr val="39B4D7"/>
                </a:solidFill>
                <a:cs typeface="+mn-ea"/>
                <a:sym typeface="+mn-lt"/>
              </a:rPr>
              <a:t>PART 01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35220" y="333372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5060" y="2105660"/>
            <a:ext cx="2854960" cy="2854960"/>
          </a:xfrm>
          <a:custGeom>
            <a:avLst/>
            <a:gdLst>
              <a:gd name="connsiteX0" fmla="*/ 1163216 w 2326432"/>
              <a:gd name="connsiteY0" fmla="*/ 0 h 2326432"/>
              <a:gd name="connsiteX1" fmla="*/ 2326432 w 2326432"/>
              <a:gd name="connsiteY1" fmla="*/ 1163216 h 2326432"/>
              <a:gd name="connsiteX2" fmla="*/ 1163216 w 2326432"/>
              <a:gd name="connsiteY2" fmla="*/ 2326432 h 2326432"/>
              <a:gd name="connsiteX3" fmla="*/ 0 w 2326432"/>
              <a:gd name="connsiteY3" fmla="*/ 1163216 h 2326432"/>
              <a:gd name="connsiteX4" fmla="*/ 1163216 w 2326432"/>
              <a:gd name="connsiteY4" fmla="*/ 0 h 232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432" h="2326432">
                <a:moveTo>
                  <a:pt x="1163216" y="0"/>
                </a:moveTo>
                <a:cubicBezTo>
                  <a:pt x="1805642" y="0"/>
                  <a:pt x="2326432" y="520790"/>
                  <a:pt x="2326432" y="1163216"/>
                </a:cubicBezTo>
                <a:cubicBezTo>
                  <a:pt x="2326432" y="1805642"/>
                  <a:pt x="1805642" y="2326432"/>
                  <a:pt x="1163216" y="2326432"/>
                </a:cubicBezTo>
                <a:cubicBezTo>
                  <a:pt x="520790" y="2326432"/>
                  <a:pt x="0" y="1805642"/>
                  <a:pt x="0" y="1163216"/>
                </a:cubicBezTo>
                <a:cubicBezTo>
                  <a:pt x="0" y="520790"/>
                  <a:pt x="520790" y="0"/>
                  <a:pt x="1163216" y="0"/>
                </a:cubicBez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4694B5-D0E9-F606-17BC-F60FA5DEE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42029"/>
            <a:ext cx="3942609" cy="73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BD4D24B-F608-EA47-2246-EAE1DDF7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967" y="1867534"/>
            <a:ext cx="7856065" cy="4473890"/>
          </a:xfrm>
          <a:prstGeom prst="rect">
            <a:avLst/>
          </a:prstGeom>
        </p:spPr>
      </p:pic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5185187" y="969357"/>
            <a:ext cx="1821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cs typeface="+mn-ea"/>
                <a:sym typeface="+mn-lt"/>
              </a:rPr>
              <a:t>上下文图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3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5651763" y="334813"/>
            <a:ext cx="1263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0</a:t>
            </a:r>
            <a:r>
              <a:rPr lang="zh-CN" altLang="en-US" sz="3200" b="1" dirty="0">
                <a:cs typeface="+mn-ea"/>
                <a:sym typeface="+mn-lt"/>
              </a:rPr>
              <a:t>层图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7D8C1E-F97F-D29D-0BE4-B2B0A0D8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001" y="919588"/>
            <a:ext cx="6742637" cy="57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9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BD4D24B-F608-EA47-2246-EAE1DDF7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967" y="1867534"/>
            <a:ext cx="7856065" cy="4473890"/>
          </a:xfrm>
          <a:prstGeom prst="rect">
            <a:avLst/>
          </a:prstGeom>
        </p:spPr>
      </p:pic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5458503" y="440644"/>
            <a:ext cx="1274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1</a:t>
            </a:r>
            <a:r>
              <a:rPr lang="zh-CN" altLang="en-US" sz="3200" b="1" dirty="0">
                <a:cs typeface="+mn-ea"/>
                <a:sym typeface="+mn-lt"/>
              </a:rPr>
              <a:t>层图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167FA8-B3BA-FA1D-3BD0-068DF840C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91" y="1215980"/>
            <a:ext cx="923101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0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3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5458503" y="440644"/>
            <a:ext cx="1274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2</a:t>
            </a:r>
            <a:r>
              <a:rPr lang="zh-CN" altLang="en-US" sz="3200" b="1" dirty="0">
                <a:cs typeface="+mn-ea"/>
                <a:sym typeface="+mn-lt"/>
              </a:rPr>
              <a:t>层图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5AE130-806C-25C1-3079-4FB4D4A9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308" y="1442864"/>
            <a:ext cx="7569379" cy="48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2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4971705" y="334813"/>
            <a:ext cx="224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cs typeface="+mn-ea"/>
                <a:sym typeface="+mn-lt"/>
              </a:rPr>
              <a:t>微规格说明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5C3A08-6D1B-014C-868F-F316724D23C1}"/>
              </a:ext>
            </a:extLst>
          </p:cNvPr>
          <p:cNvSpPr txBox="1"/>
          <p:nvPr/>
        </p:nvSpPr>
        <p:spPr>
          <a:xfrm>
            <a:off x="491572" y="1456105"/>
            <a:ext cx="50350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SELECT CASE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 (individual ticket)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BEGIN IF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adult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 set service-charge to $x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 set service-charge to $y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 IF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2 (group tickets)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BEGIN IF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From 10 to 20 people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 service-charge is 10% off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 IF From 20 to 40 people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 set service-charge is 20% off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 set service-charge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x%off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 IF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END CASE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A603BA-4974-A89F-2623-1248077B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254" y="2134287"/>
            <a:ext cx="6080576" cy="31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1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4799585" y="397450"/>
            <a:ext cx="2592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数据字典（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E651DD0-EAF4-B8AC-6D78-0BB694C6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29246"/>
              </p:ext>
            </p:extLst>
          </p:nvPr>
        </p:nvGraphicFramePr>
        <p:xfrm>
          <a:off x="122711" y="1382339"/>
          <a:ext cx="11946576" cy="43891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187083">
                  <a:extLst>
                    <a:ext uri="{9D8B030D-6E8A-4147-A177-3AD203B41FA5}">
                      <a16:colId xmlns:a16="http://schemas.microsoft.com/office/drawing/2014/main" val="3079706886"/>
                    </a:ext>
                  </a:extLst>
                </a:gridCol>
                <a:gridCol w="1373207">
                  <a:extLst>
                    <a:ext uri="{9D8B030D-6E8A-4147-A177-3AD203B41FA5}">
                      <a16:colId xmlns:a16="http://schemas.microsoft.com/office/drawing/2014/main" val="696704121"/>
                    </a:ext>
                  </a:extLst>
                </a:gridCol>
                <a:gridCol w="1756277">
                  <a:extLst>
                    <a:ext uri="{9D8B030D-6E8A-4147-A177-3AD203B41FA5}">
                      <a16:colId xmlns:a16="http://schemas.microsoft.com/office/drawing/2014/main" val="2548076516"/>
                    </a:ext>
                  </a:extLst>
                </a:gridCol>
                <a:gridCol w="1230367">
                  <a:extLst>
                    <a:ext uri="{9D8B030D-6E8A-4147-A177-3AD203B41FA5}">
                      <a16:colId xmlns:a16="http://schemas.microsoft.com/office/drawing/2014/main" val="3077138036"/>
                    </a:ext>
                  </a:extLst>
                </a:gridCol>
                <a:gridCol w="1260668">
                  <a:extLst>
                    <a:ext uri="{9D8B030D-6E8A-4147-A177-3AD203B41FA5}">
                      <a16:colId xmlns:a16="http://schemas.microsoft.com/office/drawing/2014/main" val="4148843445"/>
                    </a:ext>
                  </a:extLst>
                </a:gridCol>
                <a:gridCol w="1138388">
                  <a:extLst>
                    <a:ext uri="{9D8B030D-6E8A-4147-A177-3AD203B41FA5}">
                      <a16:colId xmlns:a16="http://schemas.microsoft.com/office/drawing/2014/main" val="613089044"/>
                    </a:ext>
                  </a:extLst>
                </a:gridCol>
                <a:gridCol w="1987850">
                  <a:extLst>
                    <a:ext uri="{9D8B030D-6E8A-4147-A177-3AD203B41FA5}">
                      <a16:colId xmlns:a16="http://schemas.microsoft.com/office/drawing/2014/main" val="2846498032"/>
                    </a:ext>
                  </a:extLst>
                </a:gridCol>
                <a:gridCol w="1006368">
                  <a:extLst>
                    <a:ext uri="{9D8B030D-6E8A-4147-A177-3AD203B41FA5}">
                      <a16:colId xmlns:a16="http://schemas.microsoft.com/office/drawing/2014/main" val="792549640"/>
                    </a:ext>
                  </a:extLst>
                </a:gridCol>
                <a:gridCol w="1006368">
                  <a:extLst>
                    <a:ext uri="{9D8B030D-6E8A-4147-A177-3AD203B41FA5}">
                      <a16:colId xmlns:a16="http://schemas.microsoft.com/office/drawing/2014/main" val="1918113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数据项名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姓名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身份证号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票价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入园时间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手机号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工号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工资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工龄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6935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别名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名字，名号，称谓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居民身份证号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门票价格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景区开放时间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联络号码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员工号码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工作报酬，薪水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工作时长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021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使用地点与方法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核对身份信息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景区核对身份信息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游客购票，景区收入核对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入园前核对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景区与游客进行交互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景区及游客认证员工身份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景区发工资，景区核对支出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判别新老员工，辞退补偿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702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描述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身份证登记姓名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国家赋予每人独一无二的身份信息认证号码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告知游客入景区成本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告知游客景区工作时间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出门在外几乎必不可少的联络属性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员工独一无二的认证编号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员工的主要工作动力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员工的在职时长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8722942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格式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00">
                          <a:effectLst/>
                        </a:rPr>
                        <a:t>0~8</a:t>
                      </a:r>
                      <a:r>
                        <a:rPr lang="zh-CN" sz="1800" kern="100">
                          <a:effectLst/>
                        </a:rPr>
                        <a:t>个汉字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地区码（</a:t>
                      </a:r>
                      <a:r>
                        <a:rPr lang="en-US" sz="1800" kern="100">
                          <a:effectLst/>
                        </a:rPr>
                        <a:t>6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出生时间（</a:t>
                      </a:r>
                      <a:r>
                        <a:rPr lang="en-US" sz="1800" kern="100">
                          <a:effectLst/>
                        </a:rPr>
                        <a:t>8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顺序码（</a:t>
                      </a:r>
                      <a:r>
                        <a:rPr lang="en-US" sz="1800" kern="100">
                          <a:effectLst/>
                        </a:rPr>
                        <a:t>3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校验码（</a:t>
                      </a:r>
                      <a:r>
                        <a:rPr lang="en-US" sz="1800" kern="100">
                          <a:effectLst/>
                        </a:rPr>
                        <a:t>1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数字（</a:t>
                      </a:r>
                      <a:r>
                        <a:rPr lang="en-US" sz="1800" kern="100">
                          <a:effectLst/>
                        </a:rPr>
                        <a:t>1-4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时间（</a:t>
                      </a:r>
                      <a:r>
                        <a:rPr lang="en-US" sz="1800" kern="100">
                          <a:effectLst/>
                        </a:rPr>
                        <a:t>4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时间（</a:t>
                      </a:r>
                      <a:r>
                        <a:rPr lang="en-US" sz="1800" kern="100">
                          <a:effectLst/>
                        </a:rPr>
                        <a:t>4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数字（</a:t>
                      </a: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工种（</a:t>
                      </a:r>
                      <a:r>
                        <a:rPr lang="en-US" sz="1800" kern="100">
                          <a:effectLst/>
                        </a:rPr>
                        <a:t>2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工作年份（</a:t>
                      </a:r>
                      <a:r>
                        <a:rPr lang="en-US" sz="1800" kern="100">
                          <a:effectLst/>
                        </a:rPr>
                        <a:t>4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顺序号（</a:t>
                      </a:r>
                      <a:r>
                        <a:rPr lang="en-US" sz="1800" kern="100">
                          <a:effectLst/>
                        </a:rPr>
                        <a:t>4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数字（</a:t>
                      </a:r>
                      <a:r>
                        <a:rPr lang="en-US" sz="1800" kern="100">
                          <a:effectLst/>
                        </a:rPr>
                        <a:t>4-8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数字（</a:t>
                      </a:r>
                      <a:r>
                        <a:rPr lang="en-US" sz="1800" kern="100" dirty="0">
                          <a:effectLst/>
                        </a:rPr>
                        <a:t>1-2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304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539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rk0ja3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45A454"/>
      </a:accent1>
      <a:accent2>
        <a:srgbClr val="127F93"/>
      </a:accent2>
      <a:accent3>
        <a:srgbClr val="45A454"/>
      </a:accent3>
      <a:accent4>
        <a:srgbClr val="127F93"/>
      </a:accent4>
      <a:accent5>
        <a:srgbClr val="45A454"/>
      </a:accent5>
      <a:accent6>
        <a:srgbClr val="70C0BC"/>
      </a:accent6>
      <a:hlink>
        <a:srgbClr val="404354"/>
      </a:hlink>
      <a:folHlink>
        <a:srgbClr val="A19178"/>
      </a:folHlink>
    </a:clrScheme>
    <a:fontScheme name="brk0ja3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810</Words>
  <Application>Microsoft Office PowerPoint</Application>
  <PresentationFormat>宽屏</PresentationFormat>
  <Paragraphs>228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PingFang SC</vt:lpstr>
      <vt:lpstr>微软雅黑</vt:lpstr>
      <vt:lpstr>Arial</vt:lpstr>
      <vt:lpstr>Calibri</vt:lpstr>
      <vt:lpstr>Times New Roman</vt:lpstr>
      <vt:lpstr>Wingdings</vt:lpstr>
      <vt:lpstr>第一PPT，www.1ppt.com</vt:lpstr>
      <vt:lpstr>第一PPT，www.1ppt.com 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年中总结</dc:title>
  <dc:creator>第一PPT</dc:creator>
  <cp:keywords>www.1ppt.com</cp:keywords>
  <dc:description>www.1ppt.com</dc:description>
  <cp:lastModifiedBy>8619306067128</cp:lastModifiedBy>
  <cp:revision>39</cp:revision>
  <dcterms:created xsi:type="dcterms:W3CDTF">2019-05-07T09:45:25Z</dcterms:created>
  <dcterms:modified xsi:type="dcterms:W3CDTF">2024-04-19T00:30:48Z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